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85" r:id="rId6"/>
    <p:sldId id="274" r:id="rId7"/>
    <p:sldId id="272" r:id="rId8"/>
    <p:sldId id="273" r:id="rId9"/>
    <p:sldId id="302" r:id="rId10"/>
    <p:sldId id="259" r:id="rId11"/>
    <p:sldId id="287" r:id="rId12"/>
    <p:sldId id="260" r:id="rId13"/>
    <p:sldId id="288" r:id="rId14"/>
    <p:sldId id="267" r:id="rId15"/>
    <p:sldId id="291" r:id="rId16"/>
    <p:sldId id="281" r:id="rId17"/>
    <p:sldId id="282" r:id="rId18"/>
    <p:sldId id="283" r:id="rId19"/>
    <p:sldId id="268" r:id="rId20"/>
    <p:sldId id="269" r:id="rId21"/>
    <p:sldId id="270" r:id="rId22"/>
    <p:sldId id="271" r:id="rId23"/>
    <p:sldId id="262" r:id="rId24"/>
    <p:sldId id="303" r:id="rId25"/>
    <p:sldId id="304" r:id="rId26"/>
    <p:sldId id="284" r:id="rId27"/>
    <p:sldId id="263" r:id="rId28"/>
    <p:sldId id="264" r:id="rId29"/>
    <p:sldId id="265" r:id="rId30"/>
    <p:sldId id="266" r:id="rId31"/>
    <p:sldId id="298" r:id="rId32"/>
    <p:sldId id="299" r:id="rId33"/>
    <p:sldId id="275" r:id="rId34"/>
    <p:sldId id="276" r:id="rId35"/>
    <p:sldId id="279" r:id="rId36"/>
    <p:sldId id="280" r:id="rId37"/>
    <p:sldId id="290" r:id="rId38"/>
    <p:sldId id="289" r:id="rId39"/>
    <p:sldId id="292" r:id="rId40"/>
    <p:sldId id="301" r:id="rId41"/>
    <p:sldId id="293" r:id="rId42"/>
    <p:sldId id="294" r:id="rId43"/>
    <p:sldId id="300" r:id="rId44"/>
    <p:sldId id="295" r:id="rId45"/>
    <p:sldId id="296" r:id="rId46"/>
    <p:sldId id="29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5CDC06-E177-47A5-978D-5353D384E5AD}"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65515-8681-4228-8F41-905E69FEB1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CDC06-E177-47A5-978D-5353D384E5AD}"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65515-8681-4228-8F41-905E69FEB1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CDC06-E177-47A5-978D-5353D384E5AD}"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65515-8681-4228-8F41-905E69FEB1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CDC06-E177-47A5-978D-5353D384E5AD}"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65515-8681-4228-8F41-905E69FEB1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5CDC06-E177-47A5-978D-5353D384E5AD}"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65515-8681-4228-8F41-905E69FEB1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5CDC06-E177-47A5-978D-5353D384E5AD}" type="datetimeFigureOut">
              <a:rPr lang="en-US" smtClean="0"/>
              <a:pPr/>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65515-8681-4228-8F41-905E69FEB1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5CDC06-E177-47A5-978D-5353D384E5AD}" type="datetimeFigureOut">
              <a:rPr lang="en-US" smtClean="0"/>
              <a:pPr/>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E65515-8681-4228-8F41-905E69FEB1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5CDC06-E177-47A5-978D-5353D384E5AD}" type="datetimeFigureOut">
              <a:rPr lang="en-US" smtClean="0"/>
              <a:pPr/>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E65515-8681-4228-8F41-905E69FEB1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CDC06-E177-47A5-978D-5353D384E5AD}" type="datetimeFigureOut">
              <a:rPr lang="en-US" smtClean="0"/>
              <a:pPr/>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E65515-8681-4228-8F41-905E69FEB1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CDC06-E177-47A5-978D-5353D384E5AD}" type="datetimeFigureOut">
              <a:rPr lang="en-US" smtClean="0"/>
              <a:pPr/>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65515-8681-4228-8F41-905E69FEB1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CDC06-E177-47A5-978D-5353D384E5AD}" type="datetimeFigureOut">
              <a:rPr lang="en-US" smtClean="0"/>
              <a:pPr/>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65515-8681-4228-8F41-905E69FEB1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CDC06-E177-47A5-978D-5353D384E5AD}" type="datetimeFigureOut">
              <a:rPr lang="en-US" smtClean="0"/>
              <a:pPr/>
              <a:t>2/28/2020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65515-8681-4228-8F41-905E69FEB1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Graffiti </a:t>
            </a:r>
            <a:br>
              <a:rPr lang="en-US" dirty="0" smtClean="0"/>
            </a:br>
            <a:endParaRPr lang="en-US" dirty="0"/>
          </a:p>
        </p:txBody>
      </p:sp>
      <p:sp>
        <p:nvSpPr>
          <p:cNvPr id="3" name="Subtitle 2"/>
          <p:cNvSpPr>
            <a:spLocks noGrp="1"/>
          </p:cNvSpPr>
          <p:nvPr>
            <p:ph type="subTitle" idx="1"/>
          </p:nvPr>
        </p:nvSpPr>
        <p:spPr/>
        <p:txBody>
          <a:bodyPr/>
          <a:lstStyle/>
          <a:p>
            <a:r>
              <a:rPr lang="en-US" dirty="0" smtClean="0"/>
              <a:t>AS AN ART FORM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a:t>
            </a:r>
            <a:endParaRPr lang="en-US" dirty="0"/>
          </a:p>
        </p:txBody>
      </p:sp>
      <p:sp>
        <p:nvSpPr>
          <p:cNvPr id="3" name="Content Placeholder 2"/>
          <p:cNvSpPr>
            <a:spLocks noGrp="1"/>
          </p:cNvSpPr>
          <p:nvPr>
            <p:ph idx="1"/>
          </p:nvPr>
        </p:nvSpPr>
        <p:spPr/>
        <p:txBody>
          <a:bodyPr>
            <a:normAutofit/>
          </a:bodyPr>
          <a:lstStyle/>
          <a:p>
            <a:r>
              <a:rPr lang="en-US" dirty="0"/>
              <a:t>In modern times, paint, particularly spray paint, and marker pens have become the most commonly used graffiti materials. </a:t>
            </a:r>
            <a:endParaRPr lang="en-US" dirty="0" smtClean="0"/>
          </a:p>
          <a:p>
            <a:pPr>
              <a:buNone/>
            </a:pPr>
            <a:endParaRPr lang="en-US" dirty="0" smtClean="0"/>
          </a:p>
          <a:p>
            <a:r>
              <a:rPr lang="en-US" dirty="0" smtClean="0"/>
              <a:t>Enamels, oil paints, spray paints and stencils are also used for Graffiti Art.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In ancient times graffiti was carved on walls with a sharp object, although sometimes chalk or coal were used. </a:t>
            </a:r>
          </a:p>
          <a:p>
            <a:pPr>
              <a:buNone/>
            </a:pPr>
            <a:endParaRPr lang="en-US" dirty="0" smtClean="0"/>
          </a:p>
          <a:p>
            <a:r>
              <a:rPr lang="en-US" dirty="0" smtClean="0"/>
              <a:t>In most countries, marking or painting property without the property owner's consent is considered </a:t>
            </a:r>
            <a:r>
              <a:rPr lang="en-US" b="1" dirty="0" smtClean="0"/>
              <a:t>defacement</a:t>
            </a:r>
            <a:r>
              <a:rPr lang="en-US" dirty="0" smtClean="0"/>
              <a:t> and destruction, which is a punishable crime.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MATTER</a:t>
            </a:r>
            <a:endParaRPr lang="en-US" dirty="0"/>
          </a:p>
        </p:txBody>
      </p:sp>
      <p:sp>
        <p:nvSpPr>
          <p:cNvPr id="3" name="Content Placeholder 2"/>
          <p:cNvSpPr>
            <a:spLocks noGrp="1"/>
          </p:cNvSpPr>
          <p:nvPr>
            <p:ph idx="1"/>
          </p:nvPr>
        </p:nvSpPr>
        <p:spPr>
          <a:xfrm>
            <a:off x="381000" y="1600200"/>
            <a:ext cx="8229600" cy="4525963"/>
          </a:xfrm>
        </p:spPr>
        <p:txBody>
          <a:bodyPr>
            <a:normAutofit/>
          </a:bodyPr>
          <a:lstStyle/>
          <a:p>
            <a:r>
              <a:rPr lang="en-US" dirty="0"/>
              <a:t>Graffiti also may express </a:t>
            </a:r>
            <a:r>
              <a:rPr lang="en-US" b="1" u="sng" dirty="0"/>
              <a:t>underlying </a:t>
            </a:r>
            <a:r>
              <a:rPr lang="en-US" b="1" u="sng" dirty="0" smtClean="0"/>
              <a:t>social, political and awareness campaigns.</a:t>
            </a:r>
          </a:p>
          <a:p>
            <a:pPr>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Within </a:t>
            </a:r>
            <a:r>
              <a:rPr lang="en-US" b="1" dirty="0" smtClean="0"/>
              <a:t>hip hop culture </a:t>
            </a:r>
            <a:r>
              <a:rPr lang="en-US" sz="2000" dirty="0" smtClean="0"/>
              <a:t>(African American art movement towards the end of 20</a:t>
            </a:r>
            <a:r>
              <a:rPr lang="en-US" sz="2000" baseline="30000" dirty="0" smtClean="0"/>
              <a:t>th</a:t>
            </a:r>
            <a:r>
              <a:rPr lang="en-US" sz="2000" dirty="0" smtClean="0"/>
              <a:t> </a:t>
            </a:r>
            <a:r>
              <a:rPr lang="en-US" sz="2000" dirty="0" err="1" smtClean="0"/>
              <a:t>contury</a:t>
            </a:r>
            <a:r>
              <a:rPr lang="en-US" sz="2000" dirty="0" smtClean="0"/>
              <a:t>)</a:t>
            </a:r>
            <a:r>
              <a:rPr lang="en-US" dirty="0" smtClean="0"/>
              <a:t>, graffiti has evolved alongside </a:t>
            </a:r>
            <a:r>
              <a:rPr lang="en-US" b="1" dirty="0" smtClean="0"/>
              <a:t>hip hop music</a:t>
            </a:r>
            <a:r>
              <a:rPr lang="en-US" dirty="0" smtClean="0"/>
              <a:t>, and other elements.</a:t>
            </a:r>
          </a:p>
          <a:p>
            <a:pPr>
              <a:buNone/>
            </a:pPr>
            <a:endParaRPr lang="en-US" baseline="30000" dirty="0" smtClean="0"/>
          </a:p>
          <a:p>
            <a:r>
              <a:rPr lang="en-US" dirty="0" smtClean="0"/>
              <a:t>Unrelated to hip-hop graffiti, gangs use their own form of graffiti to mark territory or to serve as an indicator of gang-related activities.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Graffiti</a:t>
            </a:r>
            <a:br>
              <a:rPr lang="en-US" dirty="0" smtClean="0"/>
            </a:br>
            <a:endParaRPr lang="en-US" dirty="0"/>
          </a:p>
        </p:txBody>
      </p:sp>
      <p:pic>
        <p:nvPicPr>
          <p:cNvPr id="4" name="Content Placeholder 3" descr="3d Graffiti Art-graffiti canvas 3d art.jpg"/>
          <p:cNvPicPr>
            <a:picLocks noGrp="1" noChangeAspect="1"/>
          </p:cNvPicPr>
          <p:nvPr>
            <p:ph idx="1"/>
          </p:nvPr>
        </p:nvPicPr>
        <p:blipFill>
          <a:blip r:embed="rId2"/>
          <a:stretch>
            <a:fillRect/>
          </a:stretch>
        </p:blipFill>
        <p:spPr>
          <a:xfrm>
            <a:off x="1395597" y="1600200"/>
            <a:ext cx="6352806" cy="45259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6376" y="985546"/>
            <a:ext cx="3630305" cy="923330"/>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WESTERN </a:t>
            </a:r>
            <a:r>
              <a:rPr lang="en-US" b="1" dirty="0" smtClean="0">
                <a:latin typeface="Times New Roman" panose="02020603050405020304" pitchFamily="18" charset="0"/>
                <a:cs typeface="Times New Roman" panose="02020603050405020304" pitchFamily="18" charset="0"/>
              </a:rPr>
              <a:t>GRAFFITI</a:t>
            </a:r>
            <a:endParaRPr lang="en-US" b="1"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Anonymous English artist Banksy</a:t>
            </a:r>
          </a:p>
        </p:txBody>
      </p:sp>
      <p:pic>
        <p:nvPicPr>
          <p:cNvPr id="3" name="Picture 2"/>
          <p:cNvPicPr>
            <a:picLocks noChangeAspect="1"/>
          </p:cNvPicPr>
          <p:nvPr/>
        </p:nvPicPr>
        <p:blipFill rotWithShape="1">
          <a:blip r:embed="rId2"/>
          <a:srcRect l="28209" t="22873" r="28134" b="14211"/>
          <a:stretch/>
        </p:blipFill>
        <p:spPr>
          <a:xfrm>
            <a:off x="2320119" y="2013899"/>
            <a:ext cx="4462818" cy="3616026"/>
          </a:xfrm>
          <a:prstGeom prst="rect">
            <a:avLst/>
          </a:prstGeom>
        </p:spPr>
      </p:pic>
    </p:spTree>
    <p:extLst>
      <p:ext uri="{BB962C8B-B14F-4D97-AF65-F5344CB8AC3E}">
        <p14:creationId xmlns:p14="http://schemas.microsoft.com/office/powerpoint/2010/main" val="1920996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article-1024884-0185F25600000578-477_468x420.jpg"/>
          <p:cNvPicPr>
            <a:picLocks noGrp="1" noChangeAspect="1"/>
          </p:cNvPicPr>
          <p:nvPr>
            <p:ph idx="1"/>
          </p:nvPr>
        </p:nvPicPr>
        <p:blipFill>
          <a:blip r:embed="rId2"/>
          <a:stretch>
            <a:fillRect/>
          </a:stretch>
        </p:blipFill>
        <p:spPr>
          <a:xfrm>
            <a:off x="1905000" y="914400"/>
            <a:ext cx="5892302" cy="5287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3342607_orig.png"/>
          <p:cNvPicPr>
            <a:picLocks noGrp="1" noChangeAspect="1"/>
          </p:cNvPicPr>
          <p:nvPr>
            <p:ph idx="1"/>
          </p:nvPr>
        </p:nvPicPr>
        <p:blipFill>
          <a:blip r:embed="rId2"/>
          <a:stretch>
            <a:fillRect/>
          </a:stretch>
        </p:blipFill>
        <p:spPr>
          <a:xfrm>
            <a:off x="2514600" y="685800"/>
            <a:ext cx="4379541" cy="54403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Streetart_in_Amsterdam_by_TakenFromHell.jpg"/>
          <p:cNvPicPr>
            <a:picLocks noGrp="1" noChangeAspect="1"/>
          </p:cNvPicPr>
          <p:nvPr>
            <p:ph idx="1"/>
          </p:nvPr>
        </p:nvPicPr>
        <p:blipFill>
          <a:blip r:embed="rId2"/>
          <a:stretch>
            <a:fillRect/>
          </a:stretch>
        </p:blipFill>
        <p:spPr>
          <a:xfrm>
            <a:off x="1176201" y="1600200"/>
            <a:ext cx="6791597" cy="45259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images.jpg"/>
          <p:cNvPicPr>
            <a:picLocks noGrp="1" noChangeAspect="1"/>
          </p:cNvPicPr>
          <p:nvPr>
            <p:ph idx="1"/>
          </p:nvPr>
        </p:nvPicPr>
        <p:blipFill>
          <a:blip r:embed="rId2"/>
          <a:stretch>
            <a:fillRect/>
          </a:stretch>
        </p:blipFill>
        <p:spPr>
          <a:xfrm>
            <a:off x="1981200" y="1752600"/>
            <a:ext cx="5576888" cy="417728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Graffiti?</a:t>
            </a:r>
            <a:endParaRPr lang="en-US" dirty="0"/>
          </a:p>
        </p:txBody>
      </p:sp>
      <p:sp>
        <p:nvSpPr>
          <p:cNvPr id="3" name="Content Placeholder 2"/>
          <p:cNvSpPr>
            <a:spLocks noGrp="1"/>
          </p:cNvSpPr>
          <p:nvPr>
            <p:ph idx="1"/>
          </p:nvPr>
        </p:nvSpPr>
        <p:spPr>
          <a:xfrm>
            <a:off x="381000" y="1600200"/>
            <a:ext cx="8534400" cy="4525963"/>
          </a:xfrm>
        </p:spPr>
        <p:txBody>
          <a:bodyPr>
            <a:normAutofit/>
          </a:bodyPr>
          <a:lstStyle/>
          <a:p>
            <a:r>
              <a:rPr lang="en-US" dirty="0"/>
              <a:t>Graffiti art originated </a:t>
            </a:r>
            <a:r>
              <a:rPr lang="en-US" dirty="0" smtClean="0"/>
              <a:t>in stone age , </a:t>
            </a:r>
            <a:r>
              <a:rPr lang="en-US" dirty="0"/>
              <a:t>and it has been developing ever since. </a:t>
            </a:r>
            <a:endParaRPr lang="en-US" dirty="0" smtClean="0"/>
          </a:p>
          <a:p>
            <a:pPr>
              <a:buNone/>
            </a:pPr>
            <a:endParaRPr lang="en-US" dirty="0" smtClean="0"/>
          </a:p>
          <a:p>
            <a:r>
              <a:rPr lang="en-US" dirty="0" smtClean="0"/>
              <a:t>Graffiti is </a:t>
            </a:r>
            <a:r>
              <a:rPr lang="en-US" dirty="0"/>
              <a:t>writing or drawings that have been scribbled, scratched, </a:t>
            </a:r>
            <a:r>
              <a:rPr lang="en-US" dirty="0" smtClean="0"/>
              <a:t>sprayed or painted illicitly (</a:t>
            </a:r>
            <a:r>
              <a:rPr lang="en-US" b="1" dirty="0" smtClean="0"/>
              <a:t>illegally</a:t>
            </a:r>
            <a:r>
              <a:rPr lang="en-US" dirty="0" smtClean="0"/>
              <a:t>) </a:t>
            </a:r>
            <a:r>
              <a:rPr lang="en-US" dirty="0"/>
              <a:t>on a wall or other surface in a public </a:t>
            </a:r>
            <a:r>
              <a:rPr lang="en-US" dirty="0" smtClean="0"/>
              <a:t>place.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Lime- light Graffiti street</a:t>
            </a:r>
            <a:endParaRPr lang="en-US" dirty="0"/>
          </a:p>
        </p:txBody>
      </p:sp>
      <p:pic>
        <p:nvPicPr>
          <p:cNvPr id="4" name="Content Placeholder 3" descr="Limelight-Graffiti-street art-design.jpg"/>
          <p:cNvPicPr>
            <a:picLocks noGrp="1" noChangeAspect="1"/>
          </p:cNvPicPr>
          <p:nvPr>
            <p:ph idx="1"/>
          </p:nvPr>
        </p:nvPicPr>
        <p:blipFill>
          <a:blip r:embed="rId2"/>
          <a:stretch>
            <a:fillRect/>
          </a:stretch>
        </p:blipFill>
        <p:spPr>
          <a:xfrm>
            <a:off x="1752600" y="1676400"/>
            <a:ext cx="6038850" cy="452913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Manuel_Gutjahr.jpg"/>
          <p:cNvPicPr>
            <a:picLocks noGrp="1" noChangeAspect="1"/>
          </p:cNvPicPr>
          <p:nvPr>
            <p:ph idx="1"/>
          </p:nvPr>
        </p:nvPicPr>
        <p:blipFill>
          <a:blip r:embed="rId2"/>
          <a:stretch>
            <a:fillRect/>
          </a:stretch>
        </p:blipFill>
        <p:spPr>
          <a:xfrm>
            <a:off x="1177527" y="1600200"/>
            <a:ext cx="6788945" cy="45259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ssl20598.jpg"/>
          <p:cNvPicPr>
            <a:picLocks noGrp="1" noChangeAspect="1"/>
          </p:cNvPicPr>
          <p:nvPr>
            <p:ph idx="1"/>
          </p:nvPr>
        </p:nvPicPr>
        <p:blipFill>
          <a:blip r:embed="rId2" cstate="print"/>
          <a:stretch>
            <a:fillRect/>
          </a:stretch>
        </p:blipFill>
        <p:spPr>
          <a:xfrm>
            <a:off x="2874764" y="1600200"/>
            <a:ext cx="3394472" cy="45259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Graffiti as a memorial</a:t>
            </a:r>
            <a:endParaRPr lang="en-US" dirty="0"/>
          </a:p>
        </p:txBody>
      </p:sp>
      <p:sp>
        <p:nvSpPr>
          <p:cNvPr id="3" name="Content Placeholder 2"/>
          <p:cNvSpPr>
            <a:spLocks noGrp="1"/>
          </p:cNvSpPr>
          <p:nvPr>
            <p:ph idx="1"/>
          </p:nvPr>
        </p:nvSpPr>
        <p:spPr/>
        <p:txBody>
          <a:bodyPr/>
          <a:lstStyle/>
          <a:p>
            <a:r>
              <a:rPr lang="en-US" dirty="0"/>
              <a:t>People often leave their traces </a:t>
            </a:r>
            <a:r>
              <a:rPr lang="en-US" dirty="0" smtClean="0"/>
              <a:t>on trees, wet </a:t>
            </a:r>
            <a:r>
              <a:rPr lang="en-US" dirty="0"/>
              <a:t>cement or concrete. </a:t>
            </a:r>
            <a:endParaRPr lang="en-US" dirty="0" smtClean="0"/>
          </a:p>
          <a:p>
            <a:r>
              <a:rPr lang="en-US" dirty="0" smtClean="0"/>
              <a:t>This </a:t>
            </a:r>
            <a:r>
              <a:rPr lang="en-US" dirty="0"/>
              <a:t>type of graffiti often commemorates the mutual commitment of a couple, or simply records a person's presence at a particular moment.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6821" t="21838" r="36666" b="13948"/>
          <a:stretch/>
        </p:blipFill>
        <p:spPr>
          <a:xfrm>
            <a:off x="2362200" y="457200"/>
            <a:ext cx="4343400" cy="5914416"/>
          </a:xfrm>
          <a:prstGeom prst="rect">
            <a:avLst/>
          </a:prstGeom>
        </p:spPr>
      </p:pic>
    </p:spTree>
    <p:extLst>
      <p:ext uri="{BB962C8B-B14F-4D97-AF65-F5344CB8AC3E}">
        <p14:creationId xmlns:p14="http://schemas.microsoft.com/office/powerpoint/2010/main" val="3659838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19200"/>
            <a:ext cx="8500533" cy="4781550"/>
          </a:xfrm>
          <a:prstGeom prst="rect">
            <a:avLst/>
          </a:prstGeom>
        </p:spPr>
      </p:pic>
    </p:spTree>
    <p:extLst>
      <p:ext uri="{BB962C8B-B14F-4D97-AF65-F5344CB8AC3E}">
        <p14:creationId xmlns:p14="http://schemas.microsoft.com/office/powerpoint/2010/main" val="1381957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Effects</a:t>
            </a:r>
            <a:endParaRPr lang="en-US" dirty="0"/>
          </a:p>
        </p:txBody>
      </p:sp>
      <p:sp>
        <p:nvSpPr>
          <p:cNvPr id="3" name="Content Placeholder 2"/>
          <p:cNvSpPr>
            <a:spLocks noGrp="1"/>
          </p:cNvSpPr>
          <p:nvPr>
            <p:ph idx="1"/>
          </p:nvPr>
        </p:nvSpPr>
        <p:spPr/>
        <p:txBody>
          <a:bodyPr>
            <a:normAutofit/>
          </a:bodyPr>
          <a:lstStyle/>
          <a:p>
            <a:r>
              <a:rPr lang="en-US" dirty="0"/>
              <a:t>Spray paint has many negative environmental effects. </a:t>
            </a:r>
            <a:endParaRPr lang="en-US" dirty="0" smtClean="0"/>
          </a:p>
          <a:p>
            <a:r>
              <a:rPr lang="en-US" dirty="0" smtClean="0"/>
              <a:t>The </a:t>
            </a:r>
            <a:r>
              <a:rPr lang="en-US" dirty="0"/>
              <a:t>spray paint </a:t>
            </a:r>
            <a:r>
              <a:rPr lang="en-US" dirty="0"/>
              <a:t>contains toxic chemicals, and </a:t>
            </a:r>
            <a:r>
              <a:rPr lang="en-US" dirty="0" smtClean="0"/>
              <a:t>produce</a:t>
            </a:r>
            <a:r>
              <a:rPr lang="en-US" dirty="0"/>
              <a:t> </a:t>
            </a:r>
            <a:r>
              <a:rPr lang="en-US" b="1" dirty="0" smtClean="0"/>
              <a:t>chloroform carbons</a:t>
            </a:r>
            <a:r>
              <a:rPr lang="en-US" dirty="0"/>
              <a:t> or </a:t>
            </a:r>
            <a:r>
              <a:rPr lang="en-US" dirty="0" smtClean="0"/>
              <a:t>impulsive </a:t>
            </a:r>
            <a:r>
              <a:rPr lang="en-US" b="1" dirty="0"/>
              <a:t>hydrocarbon</a:t>
            </a:r>
            <a:r>
              <a:rPr lang="en-US" dirty="0"/>
              <a:t> gases </a:t>
            </a:r>
            <a:r>
              <a:rPr lang="en-US" dirty="0" smtClean="0"/>
              <a:t>which are not </a:t>
            </a:r>
            <a:r>
              <a:rPr lang="en-US" dirty="0" smtClean="0"/>
              <a:t>good for respiratory system and asthmatic </a:t>
            </a:r>
            <a:r>
              <a:rPr lang="en-US" dirty="0" smtClean="0"/>
              <a:t>patients.</a:t>
            </a:r>
          </a:p>
          <a:p>
            <a:r>
              <a:rPr lang="en-US" dirty="0" smtClean="0"/>
              <a:t>Spray paints are aerosols which are responsible for the damage of the </a:t>
            </a:r>
            <a:r>
              <a:rPr lang="en-US" smtClean="0"/>
              <a:t>ozone layer.</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Scribbling on Rohtas Fort</a:t>
            </a:r>
            <a:endParaRPr lang="en-US" dirty="0"/>
          </a:p>
        </p:txBody>
      </p:sp>
      <p:pic>
        <p:nvPicPr>
          <p:cNvPr id="4" name="Content Placeholder 3" descr="DSCN1693.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6" name="Content Placeholder 5" descr="DSCN1703.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DSCN1704.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a:t>The origins of graffiti go back to the beginnings of </a:t>
            </a:r>
            <a:r>
              <a:rPr lang="en-US" dirty="0" smtClean="0"/>
              <a:t>human and community </a:t>
            </a:r>
            <a:r>
              <a:rPr lang="en-US" dirty="0"/>
              <a:t>living</a:t>
            </a:r>
            <a:r>
              <a:rPr lang="en-US" dirty="0" smtClean="0"/>
              <a:t>.</a:t>
            </a:r>
          </a:p>
          <a:p>
            <a:pPr>
              <a:buNone/>
            </a:pPr>
            <a:endParaRPr lang="en-US" dirty="0" smtClean="0"/>
          </a:p>
          <a:p>
            <a:r>
              <a:rPr lang="en-US" dirty="0" smtClean="0"/>
              <a:t> </a:t>
            </a:r>
            <a:r>
              <a:rPr lang="en-US" dirty="0"/>
              <a:t>Graffiti has </a:t>
            </a:r>
            <a:r>
              <a:rPr lang="en-US" dirty="0" smtClean="0"/>
              <a:t>also been found </a:t>
            </a:r>
            <a:r>
              <a:rPr lang="en-US" dirty="0"/>
              <a:t>on uncovered, ancient, Egyptian monuments, and graffiti even was preserved on walls in </a:t>
            </a:r>
            <a:r>
              <a:rPr lang="en-US" dirty="0" smtClean="0"/>
              <a:t>Pompeii (Rome).</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DSCN1701.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
            <a:ext cx="8839200" cy="6370975"/>
          </a:xfrm>
          <a:prstGeom prst="rect">
            <a:avLst/>
          </a:prstGeom>
          <a:noFill/>
        </p:spPr>
        <p:txBody>
          <a:bodyPr wrap="square" rtlCol="0">
            <a:spAutoFit/>
          </a:bodyPr>
          <a:lstStyle/>
          <a:p>
            <a:r>
              <a:rPr lang="en-US" sz="2400" dirty="0"/>
              <a:t>Street  art  can be  explained  as  forms  of  visual art  created  in public  areas,  usually  forbidden art  work </a:t>
            </a:r>
            <a:r>
              <a:rPr lang="en-US" sz="2400" dirty="0" smtClean="0"/>
              <a:t>(graffiti) performed </a:t>
            </a:r>
            <a:r>
              <a:rPr lang="en-US" sz="2400" dirty="0"/>
              <a:t>outside of the background of traditional art venues. Street art earned popularity in the early 1980s and continues to expand in various techniques and categories in conveying the messages. Consequently, a difference in cultural practice has appeared in many cities since the late 1990s; street art also  includes the placement of unassigned artwork in public places. </a:t>
            </a:r>
            <a:endParaRPr lang="en-US" sz="2400" dirty="0" smtClean="0"/>
          </a:p>
          <a:p>
            <a:endParaRPr lang="en-US" sz="2400" dirty="0"/>
          </a:p>
          <a:p>
            <a:r>
              <a:rPr lang="en-US" sz="2400" dirty="0" smtClean="0"/>
              <a:t>Different </a:t>
            </a:r>
            <a:r>
              <a:rPr lang="en-US" sz="2400" dirty="0"/>
              <a:t>people perceived it differently, some people see it as a form of graffiti  while some  perceived  as a  new art  movement;  although, it  is professional  engagement  in unlawful activities. </a:t>
            </a:r>
            <a:r>
              <a:rPr lang="en-US" sz="2400" dirty="0" smtClean="0"/>
              <a:t>Furthermore</a:t>
            </a:r>
            <a:r>
              <a:rPr lang="en-US" sz="2400" dirty="0"/>
              <a:t>, street art possesses a very old history; going all  the way to  the ancient inscriptions.  It has become  a popular issue,  since most people do  not know whether it is crime or art. Street artists have been blamed for vandalism, malevolence, damage, intention to ruin, of property,  illegal  intrude, and  against  the </a:t>
            </a:r>
            <a:r>
              <a:rPr lang="en-US" sz="2400" dirty="0" smtClean="0"/>
              <a:t>social  principles. </a:t>
            </a:r>
            <a:endParaRPr lang="en-US" sz="2400" dirty="0"/>
          </a:p>
        </p:txBody>
      </p:sp>
    </p:spTree>
    <p:extLst>
      <p:ext uri="{BB962C8B-B14F-4D97-AF65-F5344CB8AC3E}">
        <p14:creationId xmlns:p14="http://schemas.microsoft.com/office/powerpoint/2010/main" val="3773467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8382000" cy="4524315"/>
          </a:xfrm>
          <a:prstGeom prst="rect">
            <a:avLst/>
          </a:prstGeom>
          <a:noFill/>
        </p:spPr>
        <p:txBody>
          <a:bodyPr wrap="square" rtlCol="0">
            <a:spAutoFit/>
          </a:bodyPr>
          <a:lstStyle/>
          <a:p>
            <a:r>
              <a:rPr lang="en-US" sz="2400" dirty="0"/>
              <a:t>In modern times, the use and application of street  art  have changed.  Street  art  is a  promotional  tool  used to  challenge  the  meanings of  the  landscape elements that dominate current cities, foster social inclusion in the city, advertising industry, as well as creates the tourism industry for the </a:t>
            </a:r>
            <a:r>
              <a:rPr lang="en-US" sz="2400" dirty="0" smtClean="0"/>
              <a:t>city. </a:t>
            </a:r>
          </a:p>
          <a:p>
            <a:endParaRPr lang="en-US" sz="2400" dirty="0"/>
          </a:p>
          <a:p>
            <a:r>
              <a:rPr lang="en-US" sz="2400" dirty="0" smtClean="0"/>
              <a:t>Likewise</a:t>
            </a:r>
            <a:r>
              <a:rPr lang="en-US" sz="2400" dirty="0"/>
              <a:t>, it has changed to the furniture of our cities. Several of these works need a high-level of skills, techniques and a great concentration to the detailing. Moreover, some of the arts reflect simple images and phrases, which convey a deeper meaning, and sometimes their creation is spurred by the urge to create and just have </a:t>
            </a:r>
            <a:r>
              <a:rPr lang="en-US" sz="2400" dirty="0" smtClean="0"/>
              <a:t>fun.</a:t>
            </a:r>
            <a:endParaRPr lang="en-US" sz="2400" dirty="0"/>
          </a:p>
        </p:txBody>
      </p:sp>
    </p:spTree>
    <p:extLst>
      <p:ext uri="{BB962C8B-B14F-4D97-AF65-F5344CB8AC3E}">
        <p14:creationId xmlns:p14="http://schemas.microsoft.com/office/powerpoint/2010/main" val="1569540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Street Art</a:t>
            </a:r>
            <a:endParaRPr lang="en-US" dirty="0"/>
          </a:p>
        </p:txBody>
      </p:sp>
      <p:pic>
        <p:nvPicPr>
          <p:cNvPr id="4" name="Content Placeholder 3" descr="street-art-competition_master-paints_lahore_punjab_think-twice-pakistan.jpg"/>
          <p:cNvPicPr>
            <a:picLocks noGrp="1" noChangeAspect="1"/>
          </p:cNvPicPr>
          <p:nvPr>
            <p:ph idx="1"/>
          </p:nvPr>
        </p:nvPicPr>
        <p:blipFill>
          <a:blip r:embed="rId2"/>
          <a:stretch>
            <a:fillRect/>
          </a:stretch>
        </p:blipFill>
        <p:spPr>
          <a:xfrm>
            <a:off x="1543050" y="1958181"/>
            <a:ext cx="6057900" cy="3810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slider_7.jpg"/>
          <p:cNvPicPr>
            <a:picLocks noGrp="1" noChangeAspect="1"/>
          </p:cNvPicPr>
          <p:nvPr>
            <p:ph idx="1"/>
          </p:nvPr>
        </p:nvPicPr>
        <p:blipFill>
          <a:blip r:embed="rId2"/>
          <a:stretch>
            <a:fillRect/>
          </a:stretch>
        </p:blipFill>
        <p:spPr>
          <a:xfrm>
            <a:off x="457200" y="955008"/>
            <a:ext cx="8188084" cy="5140992"/>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2_201203050233017400.jpg"/>
          <p:cNvPicPr>
            <a:picLocks noGrp="1" noChangeAspect="1"/>
          </p:cNvPicPr>
          <p:nvPr>
            <p:ph idx="1"/>
          </p:nvPr>
        </p:nvPicPr>
        <p:blipFill>
          <a:blip r:embed="rId2"/>
          <a:stretch>
            <a:fillRect/>
          </a:stretch>
        </p:blipFill>
        <p:spPr>
          <a:xfrm>
            <a:off x="1219200" y="990600"/>
            <a:ext cx="7162800" cy="471305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images (1).jpg"/>
          <p:cNvPicPr>
            <a:picLocks noGrp="1" noChangeAspect="1"/>
          </p:cNvPicPr>
          <p:nvPr>
            <p:ph idx="1"/>
          </p:nvPr>
        </p:nvPicPr>
        <p:blipFill>
          <a:blip r:embed="rId2"/>
          <a:stretch>
            <a:fillRect/>
          </a:stretch>
        </p:blipFill>
        <p:spPr>
          <a:xfrm>
            <a:off x="1447800" y="609600"/>
            <a:ext cx="6572250" cy="5575638"/>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564" y="1461162"/>
            <a:ext cx="7833815" cy="4406521"/>
          </a:xfrm>
          <a:prstGeom prst="rect">
            <a:avLst/>
          </a:prstGeom>
        </p:spPr>
      </p:pic>
      <p:sp>
        <p:nvSpPr>
          <p:cNvPr id="3" name="Rectangle 2"/>
          <p:cNvSpPr/>
          <p:nvPr/>
        </p:nvSpPr>
        <p:spPr>
          <a:xfrm>
            <a:off x="2620566" y="1033026"/>
            <a:ext cx="4698046"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Truck Art Motifs, 2019, </a:t>
            </a:r>
            <a:r>
              <a:rPr lang="en-US" b="1" dirty="0" err="1">
                <a:latin typeface="Times New Roman" panose="02020603050405020304" pitchFamily="18" charset="0"/>
                <a:cs typeface="Times New Roman" panose="02020603050405020304" pitchFamily="18" charset="0"/>
              </a:rPr>
              <a:t>Wahdat</a:t>
            </a:r>
            <a:r>
              <a:rPr lang="en-US" b="1" dirty="0">
                <a:latin typeface="Times New Roman" panose="02020603050405020304" pitchFamily="18" charset="0"/>
                <a:cs typeface="Times New Roman" panose="02020603050405020304" pitchFamily="18" charset="0"/>
              </a:rPr>
              <a:t> Road, Lahore</a:t>
            </a:r>
          </a:p>
        </p:txBody>
      </p:sp>
    </p:spTree>
    <p:extLst>
      <p:ext uri="{BB962C8B-B14F-4D97-AF65-F5344CB8AC3E}">
        <p14:creationId xmlns:p14="http://schemas.microsoft.com/office/powerpoint/2010/main" val="2871559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251" y="1066800"/>
            <a:ext cx="6780797" cy="5448855"/>
          </a:xfrm>
          <a:prstGeom prst="rect">
            <a:avLst/>
          </a:prstGeom>
        </p:spPr>
      </p:pic>
      <p:sp>
        <p:nvSpPr>
          <p:cNvPr id="3" name="Rectangle 2"/>
          <p:cNvSpPr/>
          <p:nvPr/>
        </p:nvSpPr>
        <p:spPr>
          <a:xfrm>
            <a:off x="1451982" y="457200"/>
            <a:ext cx="5973336"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Portrait of Quaid-e-</a:t>
            </a:r>
            <a:r>
              <a:rPr lang="en-US" b="1" dirty="0" err="1">
                <a:latin typeface="Times New Roman" panose="02020603050405020304" pitchFamily="18" charset="0"/>
                <a:cs typeface="Times New Roman" panose="02020603050405020304" pitchFamily="18" charset="0"/>
              </a:rPr>
              <a:t>Azam</a:t>
            </a:r>
            <a:r>
              <a:rPr lang="en-US" b="1" dirty="0">
                <a:latin typeface="Times New Roman" panose="02020603050405020304" pitchFamily="18" charset="0"/>
                <a:cs typeface="Times New Roman" panose="02020603050405020304" pitchFamily="18" charset="0"/>
              </a:rPr>
              <a:t>, 2016, Jinnah Hospital, Lahore</a:t>
            </a:r>
          </a:p>
        </p:txBody>
      </p:sp>
    </p:spTree>
    <p:extLst>
      <p:ext uri="{BB962C8B-B14F-4D97-AF65-F5344CB8AC3E}">
        <p14:creationId xmlns:p14="http://schemas.microsoft.com/office/powerpoint/2010/main" val="775422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0442" y="304800"/>
            <a:ext cx="1890215" cy="369332"/>
          </a:xfrm>
          <a:prstGeom prst="rect">
            <a:avLst/>
          </a:prstGeom>
        </p:spPr>
        <p:txBody>
          <a:bodyPr wrap="square">
            <a:spAutoFit/>
          </a:bodyPr>
          <a:lstStyle/>
          <a:p>
            <a:pPr lvl="0" algn="just"/>
            <a:r>
              <a:rPr lang="en-US" b="1" dirty="0">
                <a:solidFill>
                  <a:prstClr val="black"/>
                </a:solidFill>
                <a:latin typeface="Times New Roman" panose="02020603050405020304" pitchFamily="18" charset="0"/>
                <a:cs typeface="Times New Roman" panose="02020603050405020304" pitchFamily="18" charset="0"/>
              </a:rPr>
              <a:t>Lisbon, Portugal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838200"/>
            <a:ext cx="3804701" cy="5627981"/>
          </a:xfrm>
          <a:prstGeom prst="rect">
            <a:avLst/>
          </a:prstGeom>
        </p:spPr>
      </p:pic>
    </p:spTree>
    <p:extLst>
      <p:ext uri="{BB962C8B-B14F-4D97-AF65-F5344CB8AC3E}">
        <p14:creationId xmlns:p14="http://schemas.microsoft.com/office/powerpoint/2010/main" val="4013135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1905000"/>
            <a:ext cx="8229600" cy="2971800"/>
          </a:xfrm>
        </p:spPr>
        <p:txBody>
          <a:bodyPr>
            <a:normAutofit fontScale="92500" lnSpcReduction="10000"/>
          </a:bodyPr>
          <a:lstStyle/>
          <a:p>
            <a:r>
              <a:rPr lang="en-US" dirty="0" smtClean="0"/>
              <a:t>Graffiti is the plural form of the Italian word </a:t>
            </a:r>
            <a:r>
              <a:rPr lang="en-US" b="1" dirty="0" err="1" smtClean="0"/>
              <a:t>grafficar</a:t>
            </a:r>
            <a:r>
              <a:rPr lang="en-US" dirty="0" smtClean="0"/>
              <a:t>. Which signifies drawings, markings, patterns, scribbles, or messages that are painted, written, or carved on a wall or surface. </a:t>
            </a:r>
          </a:p>
          <a:p>
            <a:pPr>
              <a:buNone/>
            </a:pPr>
            <a:endParaRPr lang="en-US" dirty="0" smtClean="0"/>
          </a:p>
          <a:p>
            <a:pPr>
              <a:buNone/>
            </a:pPr>
            <a:r>
              <a:rPr lang="en-US" dirty="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3559" y="152400"/>
            <a:ext cx="1752600" cy="369332"/>
          </a:xfrm>
          <a:prstGeom prst="rect">
            <a:avLst/>
          </a:prstGeom>
        </p:spPr>
        <p:txBody>
          <a:bodyPr wrap="square">
            <a:spAutoFit/>
          </a:bodyPr>
          <a:lstStyle/>
          <a:p>
            <a:pPr lvl="0"/>
            <a:r>
              <a:rPr lang="en-US" b="1" dirty="0">
                <a:solidFill>
                  <a:prstClr val="black"/>
                </a:solidFill>
                <a:latin typeface="Times New Roman" panose="02020603050405020304" pitchFamily="18" charset="0"/>
                <a:cs typeface="Times New Roman" panose="02020603050405020304" pitchFamily="18" charset="0"/>
              </a:rPr>
              <a:t>Granada, Spain</a:t>
            </a:r>
            <a:endParaRPr lang="en-US" sz="1350" dirty="0">
              <a:solidFill>
                <a:prstClr val="black"/>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4685" y="685800"/>
            <a:ext cx="3970348" cy="5918531"/>
          </a:xfrm>
          <a:prstGeom prst="rect">
            <a:avLst/>
          </a:prstGeom>
        </p:spPr>
      </p:pic>
    </p:spTree>
    <p:extLst>
      <p:ext uri="{BB962C8B-B14F-4D97-AF65-F5344CB8AC3E}">
        <p14:creationId xmlns:p14="http://schemas.microsoft.com/office/powerpoint/2010/main" val="25692717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34" y="1336596"/>
            <a:ext cx="7506269" cy="4999174"/>
          </a:xfrm>
          <a:prstGeom prst="rect">
            <a:avLst/>
          </a:prstGeom>
        </p:spPr>
      </p:pic>
      <p:sp>
        <p:nvSpPr>
          <p:cNvPr id="3" name="Rectangle 2"/>
          <p:cNvSpPr/>
          <p:nvPr/>
        </p:nvSpPr>
        <p:spPr>
          <a:xfrm>
            <a:off x="3034965" y="597932"/>
            <a:ext cx="3249608" cy="369332"/>
          </a:xfrm>
          <a:prstGeom prst="rect">
            <a:avLst/>
          </a:prstGeom>
        </p:spPr>
        <p:txBody>
          <a:bodyPr wrap="none">
            <a:spAutoFit/>
          </a:bodyPr>
          <a:lstStyle/>
          <a:p>
            <a:r>
              <a:rPr lang="en-US" b="1" dirty="0">
                <a:solidFill>
                  <a:prstClr val="black"/>
                </a:solidFill>
                <a:latin typeface="Times New Roman" panose="02020603050405020304" pitchFamily="18" charset="0"/>
                <a:cs typeface="Times New Roman" panose="02020603050405020304" pitchFamily="18" charset="0"/>
              </a:rPr>
              <a:t>Georgetown, Penang, Malaysia</a:t>
            </a:r>
            <a:endParaRPr lang="en-US" sz="1350" dirty="0"/>
          </a:p>
        </p:txBody>
      </p:sp>
      <p:sp>
        <p:nvSpPr>
          <p:cNvPr id="4" name="Rectangle 3"/>
          <p:cNvSpPr/>
          <p:nvPr/>
        </p:nvSpPr>
        <p:spPr>
          <a:xfrm>
            <a:off x="2363533" y="228600"/>
            <a:ext cx="4592472" cy="369332"/>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SOUTH EAST ASIAN STREET ART</a:t>
            </a:r>
          </a:p>
        </p:txBody>
      </p:sp>
    </p:spTree>
    <p:extLst>
      <p:ext uri="{BB962C8B-B14F-4D97-AF65-F5344CB8AC3E}">
        <p14:creationId xmlns:p14="http://schemas.microsoft.com/office/powerpoint/2010/main" val="473103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040" y="1066800"/>
            <a:ext cx="7712744" cy="5144400"/>
          </a:xfrm>
          <a:prstGeom prst="rect">
            <a:avLst/>
          </a:prstGeom>
        </p:spPr>
      </p:pic>
      <p:sp>
        <p:nvSpPr>
          <p:cNvPr id="3" name="Rectangle 2"/>
          <p:cNvSpPr/>
          <p:nvPr/>
        </p:nvSpPr>
        <p:spPr>
          <a:xfrm>
            <a:off x="2818608" y="381000"/>
            <a:ext cx="3249608" cy="369332"/>
          </a:xfrm>
          <a:prstGeom prst="rect">
            <a:avLst/>
          </a:prstGeom>
        </p:spPr>
        <p:txBody>
          <a:bodyPr wrap="none">
            <a:spAutoFit/>
          </a:bodyPr>
          <a:lstStyle/>
          <a:p>
            <a:r>
              <a:rPr lang="en-US" b="1" dirty="0">
                <a:solidFill>
                  <a:prstClr val="black"/>
                </a:solidFill>
                <a:latin typeface="Times New Roman" panose="02020603050405020304" pitchFamily="18" charset="0"/>
                <a:cs typeface="Times New Roman" panose="02020603050405020304" pitchFamily="18" charset="0"/>
              </a:rPr>
              <a:t>Georgetown, Penang, Malaysia</a:t>
            </a:r>
            <a:endParaRPr lang="en-US" sz="1350" dirty="0"/>
          </a:p>
        </p:txBody>
      </p:sp>
    </p:spTree>
    <p:extLst>
      <p:ext uri="{BB962C8B-B14F-4D97-AF65-F5344CB8AC3E}">
        <p14:creationId xmlns:p14="http://schemas.microsoft.com/office/powerpoint/2010/main" val="31762945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02" y="990600"/>
            <a:ext cx="8001000" cy="5320665"/>
          </a:xfrm>
          <a:prstGeom prst="rect">
            <a:avLst/>
          </a:prstGeom>
        </p:spPr>
      </p:pic>
      <p:sp>
        <p:nvSpPr>
          <p:cNvPr id="3" name="Rectangle 2"/>
          <p:cNvSpPr/>
          <p:nvPr/>
        </p:nvSpPr>
        <p:spPr>
          <a:xfrm>
            <a:off x="3075624" y="228600"/>
            <a:ext cx="2879956"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Kampong Glam, Singapore</a:t>
            </a:r>
          </a:p>
        </p:txBody>
      </p:sp>
    </p:spTree>
    <p:extLst>
      <p:ext uri="{BB962C8B-B14F-4D97-AF65-F5344CB8AC3E}">
        <p14:creationId xmlns:p14="http://schemas.microsoft.com/office/powerpoint/2010/main" val="18508316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3132" y="228600"/>
            <a:ext cx="3469924"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Ihwa Mural Village, South Korea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296" y="762000"/>
            <a:ext cx="4379595" cy="5791200"/>
          </a:xfrm>
          <a:prstGeom prst="rect">
            <a:avLst/>
          </a:prstGeom>
        </p:spPr>
      </p:pic>
    </p:spTree>
    <p:extLst>
      <p:ext uri="{BB962C8B-B14F-4D97-AF65-F5344CB8AC3E}">
        <p14:creationId xmlns:p14="http://schemas.microsoft.com/office/powerpoint/2010/main" val="21712715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385" y="1081102"/>
            <a:ext cx="8305800" cy="5548298"/>
          </a:xfrm>
          <a:prstGeom prst="rect">
            <a:avLst/>
          </a:prstGeom>
        </p:spPr>
      </p:pic>
      <p:sp>
        <p:nvSpPr>
          <p:cNvPr id="3" name="Rectangle 2"/>
          <p:cNvSpPr/>
          <p:nvPr/>
        </p:nvSpPr>
        <p:spPr>
          <a:xfrm>
            <a:off x="1210904" y="579735"/>
            <a:ext cx="653076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The Origin of the World by </a:t>
            </a:r>
            <a:r>
              <a:rPr lang="en-US" b="1" dirty="0" err="1">
                <a:latin typeface="Times New Roman" panose="02020603050405020304" pitchFamily="18" charset="0"/>
                <a:cs typeface="Times New Roman" panose="02020603050405020304" pitchFamily="18" charset="0"/>
              </a:rPr>
              <a:t>Borondo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Lodhi</a:t>
            </a:r>
            <a:r>
              <a:rPr lang="en-US" b="1" dirty="0">
                <a:latin typeface="Times New Roman" panose="02020603050405020304" pitchFamily="18" charset="0"/>
                <a:cs typeface="Times New Roman" panose="02020603050405020304" pitchFamily="18" charset="0"/>
              </a:rPr>
              <a:t> Colony, Delhi, India</a:t>
            </a:r>
          </a:p>
        </p:txBody>
      </p:sp>
      <p:sp>
        <p:nvSpPr>
          <p:cNvPr id="4" name="Rectangle 3"/>
          <p:cNvSpPr/>
          <p:nvPr/>
        </p:nvSpPr>
        <p:spPr>
          <a:xfrm>
            <a:off x="2661133" y="228600"/>
            <a:ext cx="3630305" cy="369332"/>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INDIAN STREET ART</a:t>
            </a:r>
          </a:p>
        </p:txBody>
      </p:sp>
    </p:spTree>
    <p:extLst>
      <p:ext uri="{BB962C8B-B14F-4D97-AF65-F5344CB8AC3E}">
        <p14:creationId xmlns:p14="http://schemas.microsoft.com/office/powerpoint/2010/main" val="39017901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54" y="1723522"/>
            <a:ext cx="3073993" cy="409675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284" y="1741569"/>
            <a:ext cx="5462337" cy="4096753"/>
          </a:xfrm>
          <a:prstGeom prst="rect">
            <a:avLst/>
          </a:prstGeom>
        </p:spPr>
      </p:pic>
      <p:sp>
        <p:nvSpPr>
          <p:cNvPr id="4" name="Rectangle 3"/>
          <p:cNvSpPr/>
          <p:nvPr/>
        </p:nvSpPr>
        <p:spPr>
          <a:xfrm>
            <a:off x="151754" y="857251"/>
            <a:ext cx="3119922" cy="923330"/>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Gandhi Mural by Hendrik </a:t>
            </a:r>
            <a:r>
              <a:rPr lang="en-US" b="1" dirty="0" err="1">
                <a:latin typeface="Times New Roman" panose="02020603050405020304" pitchFamily="18" charset="0"/>
                <a:cs typeface="Times New Roman" panose="02020603050405020304" pitchFamily="18" charset="0"/>
              </a:rPr>
              <a:t>Beikirchand</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Anpu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Varkey</a:t>
            </a:r>
            <a:r>
              <a:rPr lang="en-US" b="1" dirty="0">
                <a:latin typeface="Times New Roman" panose="02020603050405020304" pitchFamily="18" charset="0"/>
                <a:cs typeface="Times New Roman" panose="02020603050405020304" pitchFamily="18" charset="0"/>
              </a:rPr>
              <a:t>, Delhi, India</a:t>
            </a:r>
          </a:p>
        </p:txBody>
      </p:sp>
      <p:sp>
        <p:nvSpPr>
          <p:cNvPr id="5" name="Rectangle 4"/>
          <p:cNvSpPr/>
          <p:nvPr/>
        </p:nvSpPr>
        <p:spPr>
          <a:xfrm>
            <a:off x="3537284" y="995749"/>
            <a:ext cx="3986195"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Dadasaheb </a:t>
            </a:r>
            <a:r>
              <a:rPr lang="en-US" b="1" dirty="0" err="1">
                <a:latin typeface="Times New Roman" panose="02020603050405020304" pitchFamily="18" charset="0"/>
                <a:cs typeface="Times New Roman" panose="02020603050405020304" pitchFamily="18" charset="0"/>
              </a:rPr>
              <a:t>Phalke</a:t>
            </a:r>
            <a:r>
              <a:rPr lang="en-US" b="1" dirty="0">
                <a:latin typeface="Times New Roman" panose="02020603050405020304" pitchFamily="18" charset="0"/>
                <a:cs typeface="Times New Roman" panose="02020603050405020304" pitchFamily="18" charset="0"/>
              </a:rPr>
              <a:t> by </a:t>
            </a:r>
            <a:r>
              <a:rPr lang="en-US" b="1" dirty="0" err="1">
                <a:latin typeface="Times New Roman" panose="02020603050405020304" pitchFamily="18" charset="0"/>
                <a:cs typeface="Times New Roman" panose="02020603050405020304" pitchFamily="18" charset="0"/>
              </a:rPr>
              <a:t>Ranjit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Dhaiya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MTNL</a:t>
            </a:r>
            <a:r>
              <a:rPr lang="en-US" b="1" dirty="0">
                <a:latin typeface="Times New Roman" panose="02020603050405020304" pitchFamily="18" charset="0"/>
                <a:cs typeface="Times New Roman" panose="02020603050405020304" pitchFamily="18" charset="0"/>
              </a:rPr>
              <a:t> Building, Mumbai, India</a:t>
            </a:r>
          </a:p>
        </p:txBody>
      </p:sp>
    </p:spTree>
    <p:extLst>
      <p:ext uri="{BB962C8B-B14F-4D97-AF65-F5344CB8AC3E}">
        <p14:creationId xmlns:p14="http://schemas.microsoft.com/office/powerpoint/2010/main" val="1630419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1905000"/>
            <a:ext cx="8229600" cy="2590800"/>
          </a:xfrm>
        </p:spPr>
        <p:txBody>
          <a:bodyPr/>
          <a:lstStyle/>
          <a:p>
            <a:r>
              <a:rPr lang="en-US" b="1" dirty="0" err="1" smtClean="0"/>
              <a:t>Grafficar</a:t>
            </a:r>
            <a:r>
              <a:rPr lang="en-US" b="1" dirty="0" smtClean="0"/>
              <a:t> </a:t>
            </a:r>
            <a:r>
              <a:rPr lang="en-US" dirty="0" smtClean="0"/>
              <a:t>also signifies </a:t>
            </a:r>
            <a:r>
              <a:rPr lang="en-US" b="1" dirty="0" smtClean="0"/>
              <a:t>"to scratch" </a:t>
            </a:r>
            <a:r>
              <a:rPr lang="en-US" dirty="0" smtClean="0"/>
              <a:t>in reference to different wall writings ranging from "cave paintings", bathroom scribbles, or any message that is scratched on walls.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GRAFFITI</a:t>
            </a:r>
            <a:endParaRPr lang="en-US" dirty="0"/>
          </a:p>
        </p:txBody>
      </p:sp>
      <p:pic>
        <p:nvPicPr>
          <p:cNvPr id="4" name="Content Placeholder 3" descr="AncientgrafS.jpg"/>
          <p:cNvPicPr>
            <a:picLocks noGrp="1" noChangeAspect="1"/>
          </p:cNvPicPr>
          <p:nvPr>
            <p:ph idx="1"/>
          </p:nvPr>
        </p:nvPicPr>
        <p:blipFill>
          <a:blip r:embed="rId2"/>
          <a:stretch>
            <a:fillRect/>
          </a:stretch>
        </p:blipFill>
        <p:spPr>
          <a:xfrm>
            <a:off x="1905000" y="533400"/>
            <a:ext cx="5393735" cy="576530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Crusader Graffiti in the Church of the holy </a:t>
            </a:r>
            <a:r>
              <a:rPr lang="en-US" sz="3100" dirty="0" smtClean="0"/>
              <a:t>sepulcher </a:t>
            </a:r>
            <a:r>
              <a:rPr lang="en-US" sz="3100" dirty="0"/>
              <a:t>Jerusalem Victor </a:t>
            </a:r>
            <a:r>
              <a:rPr lang="en-US" dirty="0"/>
              <a:t/>
            </a:r>
            <a:br>
              <a:rPr lang="en-US" dirty="0"/>
            </a:br>
            <a:endParaRPr lang="en-US" dirty="0"/>
          </a:p>
        </p:txBody>
      </p:sp>
      <p:pic>
        <p:nvPicPr>
          <p:cNvPr id="4" name="Content Placeholder 3" descr="800px-Crusader_Graffiti_in_the_Church_of_the_holy_supulchure_Jerusalem_Victor_2011_-1-21.jpg"/>
          <p:cNvPicPr>
            <a:picLocks noGrp="1" noChangeAspect="1"/>
          </p:cNvPicPr>
          <p:nvPr>
            <p:ph idx="1"/>
          </p:nvPr>
        </p:nvPicPr>
        <p:blipFill>
          <a:blip r:embed="rId2"/>
          <a:stretch>
            <a:fillRect/>
          </a:stretch>
        </p:blipFill>
        <p:spPr>
          <a:xfrm>
            <a:off x="533400" y="1295399"/>
            <a:ext cx="7924800" cy="527989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Graffiti </a:t>
            </a:r>
            <a:r>
              <a:rPr lang="en-US" dirty="0" err="1"/>
              <a:t>politique</a:t>
            </a:r>
            <a:r>
              <a:rPr lang="en-US" dirty="0"/>
              <a:t> de </a:t>
            </a:r>
            <a:r>
              <a:rPr lang="en-US" dirty="0" err="1"/>
              <a:t>Pompei</a:t>
            </a:r>
            <a:r>
              <a:rPr lang="en-US" dirty="0"/>
              <a:t/>
            </a:r>
            <a:br>
              <a:rPr lang="en-US" dirty="0"/>
            </a:br>
            <a:endParaRPr lang="en-US" dirty="0"/>
          </a:p>
        </p:txBody>
      </p:sp>
      <p:pic>
        <p:nvPicPr>
          <p:cNvPr id="4" name="Content Placeholder 3" descr="Graffiti_politique_de_Pompei.jpg"/>
          <p:cNvPicPr>
            <a:picLocks noGrp="1" noChangeAspect="1"/>
          </p:cNvPicPr>
          <p:nvPr>
            <p:ph idx="1"/>
          </p:nvPr>
        </p:nvPicPr>
        <p:blipFill>
          <a:blip r:embed="rId2"/>
          <a:stretch>
            <a:fillRect/>
          </a:stretch>
        </p:blipFill>
        <p:spPr>
          <a:xfrm>
            <a:off x="1752600" y="990600"/>
            <a:ext cx="4267200" cy="574494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847" t="28143" r="23767" b="19788"/>
          <a:stretch/>
        </p:blipFill>
        <p:spPr>
          <a:xfrm>
            <a:off x="685800" y="1295400"/>
            <a:ext cx="7772400" cy="4343400"/>
          </a:xfrm>
          <a:prstGeom prst="rect">
            <a:avLst/>
          </a:prstGeom>
        </p:spPr>
      </p:pic>
      <p:sp>
        <p:nvSpPr>
          <p:cNvPr id="3" name="Rectangle 2"/>
          <p:cNvSpPr/>
          <p:nvPr/>
        </p:nvSpPr>
        <p:spPr>
          <a:xfrm>
            <a:off x="2871438" y="304800"/>
            <a:ext cx="3508525" cy="584775"/>
          </a:xfrm>
          <a:prstGeom prst="rect">
            <a:avLst/>
          </a:prstGeom>
        </p:spPr>
        <p:txBody>
          <a:bodyPr wrap="none">
            <a:spAutoFit/>
          </a:bodyPr>
          <a:lstStyle/>
          <a:p>
            <a:r>
              <a:rPr lang="en-US" sz="3200" dirty="0" smtClean="0">
                <a:solidFill>
                  <a:prstClr val="black"/>
                </a:solidFill>
              </a:rPr>
              <a:t>Bathroom Scribbles</a:t>
            </a:r>
            <a:endParaRPr lang="en-US" dirty="0"/>
          </a:p>
        </p:txBody>
      </p:sp>
    </p:spTree>
    <p:extLst>
      <p:ext uri="{BB962C8B-B14F-4D97-AF65-F5344CB8AC3E}">
        <p14:creationId xmlns:p14="http://schemas.microsoft.com/office/powerpoint/2010/main" val="3432101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648</Words>
  <Application>Microsoft Office PowerPoint</Application>
  <PresentationFormat>On-screen Show (4:3)</PresentationFormat>
  <Paragraphs>79</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Times New Roman</vt:lpstr>
      <vt:lpstr>Office Theme</vt:lpstr>
      <vt:lpstr>Graffiti  </vt:lpstr>
      <vt:lpstr>What is Graffiti?</vt:lpstr>
      <vt:lpstr>HISTORY</vt:lpstr>
      <vt:lpstr> </vt:lpstr>
      <vt:lpstr> </vt:lpstr>
      <vt:lpstr>ANCIENT GRAFFITI</vt:lpstr>
      <vt:lpstr>Crusader Graffiti in the Church of the holy sepulcher Jerusalem Victor  </vt:lpstr>
      <vt:lpstr>Graffiti politique de Pompei </vt:lpstr>
      <vt:lpstr>PowerPoint Presentation</vt:lpstr>
      <vt:lpstr>MATERIAL</vt:lpstr>
      <vt:lpstr> </vt:lpstr>
      <vt:lpstr>SUBJECT MATTER</vt:lpstr>
      <vt:lpstr> </vt:lpstr>
      <vt:lpstr>Graffiti </vt:lpstr>
      <vt:lpstr>PowerPoint Presentation</vt:lpstr>
      <vt:lpstr> </vt:lpstr>
      <vt:lpstr> </vt:lpstr>
      <vt:lpstr> </vt:lpstr>
      <vt:lpstr> </vt:lpstr>
      <vt:lpstr>Lime- light Graffiti street</vt:lpstr>
      <vt:lpstr> </vt:lpstr>
      <vt:lpstr> </vt:lpstr>
      <vt:lpstr>Graffiti as a memorial</vt:lpstr>
      <vt:lpstr>PowerPoint Presentation</vt:lpstr>
      <vt:lpstr>PowerPoint Presentation</vt:lpstr>
      <vt:lpstr>Environmental Effects</vt:lpstr>
      <vt:lpstr>Scribbling on Rohtas Fort</vt:lpstr>
      <vt:lpstr> </vt:lpstr>
      <vt:lpstr> </vt:lpstr>
      <vt:lpstr> </vt:lpstr>
      <vt:lpstr>PowerPoint Presentation</vt:lpstr>
      <vt:lpstr>PowerPoint Presentation</vt:lpstr>
      <vt:lpstr>Street Art</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Graffiti  </dc:title>
  <dc:creator>DELL</dc:creator>
  <cp:lastModifiedBy>ProBook 450 G2</cp:lastModifiedBy>
  <cp:revision>25</cp:revision>
  <dcterms:created xsi:type="dcterms:W3CDTF">2013-04-14T14:52:13Z</dcterms:created>
  <dcterms:modified xsi:type="dcterms:W3CDTF">2020-02-27T19:18:14Z</dcterms:modified>
</cp:coreProperties>
</file>